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5" r:id="rId1"/>
  </p:sldMasterIdLst>
  <p:notesMasterIdLst>
    <p:notesMasterId r:id="rId9"/>
  </p:notesMasterIdLst>
  <p:sldIdLst>
    <p:sldId id="280" r:id="rId2"/>
    <p:sldId id="279" r:id="rId3"/>
    <p:sldId id="281" r:id="rId4"/>
    <p:sldId id="282" r:id="rId5"/>
    <p:sldId id="283" r:id="rId6"/>
    <p:sldId id="284" r:id="rId7"/>
    <p:sldId id="285" r:id="rId8"/>
  </p:sldIdLst>
  <p:sldSz cx="9144000" cy="6858000" type="screen4x3"/>
  <p:notesSz cx="9144000" cy="6858000"/>
  <p:defaultTextStyle>
    <a:defPPr>
      <a:defRPr lang="es-E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37"/>
  </p:normalViewPr>
  <p:slideViewPr>
    <p:cSldViewPr showGuides="1">
      <p:cViewPr varScale="1">
        <p:scale>
          <a:sx n="109" d="100"/>
          <a:sy n="109" d="100"/>
        </p:scale>
        <p:origin x="1260" y="96"/>
      </p:cViewPr>
      <p:guideLst>
        <p:guide orient="horz" pos="2160"/>
        <p:guide pos="28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UY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F382EFE-CA28-44EE-8F5B-833FFC766229}" type="datetimeFigureOut">
              <a:rPr kumimoji="0" lang="es-UY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16/3/2026</a:t>
            </a:fld>
            <a:endParaRPr kumimoji="0" lang="es-UY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UY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Haga clic para modificar el estilo de texto del patrón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Segundo nivel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Tercer nivel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Cuarto nivel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Quinto nivel</a:t>
            </a:r>
            <a:endParaRPr kumimoji="0" lang="es-UY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UY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es-UY" altLang="x-none" sz="1200" strike="noStrike" noProof="1" dirty="0">
                <a:latin typeface="Arial" panose="020B0604020202020204" pitchFamily="34" charset="0"/>
                <a:ea typeface="+mn-ea"/>
                <a:cs typeface="+mn-cs"/>
              </a:rPr>
              <a:pPr lvl="0" algn="r" eaLnBrk="1" fontAlgn="base" hangingPunct="1">
                <a:buNone/>
              </a:pPr>
              <a:t>‹#›</a:t>
            </a:fld>
            <a:endParaRPr lang="es-UY" altLang="x-none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fontAlgn="base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algn="ctr" fontAlgn="base">
                <a:buNone/>
              </a:pPr>
              <a:t>‹#›</a:t>
            </a:fld>
            <a:endParaRPr lang="es-ES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lvl="0" eaLnBrk="1" fontAlgn="base" hangingPunct="1">
                <a:buNone/>
              </a:pPr>
              <a:t>‹#›</a:t>
            </a:fld>
            <a:endParaRPr lang="es-ES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lvl="0" eaLnBrk="1" fontAlgn="base" hangingPunct="1">
                <a:buNone/>
              </a:pPr>
              <a:t>‹#›</a:t>
            </a:fld>
            <a:endParaRPr lang="es-ES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vert="horz" wrap="square" lIns="91440" tIns="45720" rIns="91440" bIns="45720" numCol="1" rtlCol="0" anchor="t" anchorCtr="0" compatLnSpc="1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None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pPr fontAlgn="base"/>
            <a:r>
              <a:rPr lang="ru-RU" strike="noStrike" noProof="1"/>
              <a:t>Образец заголовка</a:t>
            </a:r>
            <a:endParaRPr lang="en-US" strike="noStrike" noProof="1"/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77888" y="1011238"/>
            <a:ext cx="2908294" cy="35394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>
              <a:defRPr/>
            </a:lvl1pPr>
          </a:lstStyle>
          <a:p>
            <a:pPr marL="0" marR="0" lvl="0" indent="44958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400" b="1" i="0" u="none" strike="noStrike" cap="none" normalizeH="0" baseline="0" noProof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текста</a:t>
            </a:r>
          </a:p>
          <a:p>
            <a:pPr marL="0" marR="0" lvl="1" indent="44958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400" b="1" i="0" u="none" strike="noStrike" cap="none" normalizeH="0" baseline="0" noProof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уровень</a:t>
            </a:r>
          </a:p>
          <a:p>
            <a:pPr marL="0" marR="0" lvl="2" indent="44958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400" b="1" i="0" u="none" strike="noStrike" cap="none" normalizeH="0" baseline="0" noProof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уровень</a:t>
            </a:r>
          </a:p>
          <a:p>
            <a:pPr marL="0" marR="0" lvl="3" indent="44958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400" b="1" i="0" u="none" strike="noStrike" cap="none" normalizeH="0" baseline="0" noProof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уровень</a:t>
            </a:r>
          </a:p>
          <a:p>
            <a:pPr marL="0" marR="0" lvl="4" indent="44958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400" b="1" i="0" u="none" strike="noStrike" cap="none" normalizeH="0" baseline="0" noProof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Пятый уровень</a:t>
            </a:r>
            <a:endParaRPr kumimoji="0" lang="ru-RU" sz="1800" b="0" i="0" u="none" strike="noStrike" cap="none" normalizeH="0" baseline="0" noProof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fontAlgn="base">
              <a:buNone/>
            </a:pPr>
            <a:fld id="{9A0DB2DC-4C9A-4742-B13C-FB6460FD3503}" type="slidenum">
              <a:rPr lang="es-E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pPr algn="ctr" fontAlgn="base">
                <a:buNone/>
              </a:pPr>
              <a:t>‹#›</a:t>
            </a:fld>
            <a:endParaRPr lang="es-ES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lvl="0" eaLnBrk="1" fontAlgn="base" hangingPunct="1">
                <a:buNone/>
              </a:pPr>
              <a:t>‹#›</a:t>
            </a:fld>
            <a:endParaRPr lang="es-ES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fontAlgn="base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algn="ctr" fontAlgn="base">
                <a:buNone/>
              </a:pPr>
              <a:t>‹#›</a:t>
            </a:fld>
            <a:endParaRPr lang="es-ES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lvl="0" eaLnBrk="1" fontAlgn="base" hangingPunct="1">
                <a:buNone/>
              </a:pPr>
              <a:t>‹#›</a:t>
            </a:fld>
            <a:endParaRPr lang="es-ES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lvl="0" eaLnBrk="1" fontAlgn="base" hangingPunct="1">
                <a:buNone/>
              </a:pPr>
              <a:t>‹#›</a:t>
            </a:fld>
            <a:endParaRPr lang="es-ES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lvl="0" eaLnBrk="1" fontAlgn="base" hangingPunct="1">
                <a:buNone/>
              </a:pPr>
              <a:t>‹#›</a:t>
            </a:fld>
            <a:endParaRPr lang="es-ES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fontAlgn="base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algn="ctr" fontAlgn="base">
                <a:buNone/>
              </a:pPr>
              <a:t>‹#›</a:t>
            </a:fld>
            <a:endParaRPr lang="es-ES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lvl="0" eaLnBrk="1" fontAlgn="base" hangingPunct="1">
                <a:buNone/>
              </a:pPr>
              <a:t>‹#›</a:t>
            </a:fld>
            <a:endParaRPr lang="es-ES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 algn="ctr" fontAlgn="base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algn="ctr" fontAlgn="base">
                <a:buNone/>
              </a:pPr>
              <a:t>‹#›</a:t>
            </a:fld>
            <a:endParaRPr lang="es-ES" altLang="en-US" strike="noStrike" noProof="1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s-ES" alt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pPr lvl="0" eaLnBrk="1" fontAlgn="base" hangingPunct="1">
                <a:buNone/>
              </a:pPr>
              <a:t>‹#›</a:t>
            </a:fld>
            <a:endParaRPr lang="es-ES" altLang="en-US" strike="noStrike" noProof="1">
              <a:latin typeface="Arial" panose="020B0604020202020204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57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857232"/>
            <a:ext cx="7901014" cy="1428760"/>
          </a:xfrm>
        </p:spPr>
        <p:txBody>
          <a:bodyPr>
            <a:normAutofit fontScale="90000"/>
          </a:bodyPr>
          <a:lstStyle/>
          <a:p>
            <a:pPr lvl="0" algn="ctr" fontAlgn="base">
              <a:spcAft>
                <a:spcPct val="0"/>
              </a:spcAft>
              <a:defRPr/>
            </a:pPr>
            <a:br>
              <a:rPr 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Янбаев</a:t>
            </a:r>
            <a:r>
              <a:rPr lang="ru-RU" sz="2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Илшат</a:t>
            </a:r>
            <a:r>
              <a:rPr lang="ru-RU" sz="2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Камил</a:t>
            </a:r>
            <a:r>
              <a:rPr lang="ru-RU" sz="2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улы</a:t>
            </a:r>
            <a:r>
              <a:rPr lang="ru-RU" sz="2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2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филология </a:t>
            </a:r>
            <a:r>
              <a:rPr lang="ru-RU" sz="27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фәндәре </a:t>
            </a:r>
            <a:r>
              <a:rPr lang="ru-RU" sz="2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кандидаты, доцент</a:t>
            </a:r>
            <a:br>
              <a:rPr lang="ru-RU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895732"/>
          </a:xfrm>
        </p:spPr>
        <p:txBody>
          <a:bodyPr/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ba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ba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Художестволы әҫәрҙе анализлау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ba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принциптары һәм критерийҙары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357166"/>
            <a:ext cx="864399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1F497D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>
              <a:solidFill>
                <a:srgbClr val="1F497D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Текстың төп формалары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Ҡарауға нигеҙләнгән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географик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карталар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глобус, скульптура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һ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.б.),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йәғни шартлы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тамғалар, билдәләр, символдар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нигеҙендә тыуған һәм айырым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мәғәнәгә эйә булған һүҙһеҙ текстар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Тауышҡа,тыңлауға нигеҙләнгән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текстар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музыкаль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әҫәрҙәр һ.б.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);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Уларҙың икеһен дә үҙ эсенә алған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текстар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(кино, телевидение, театр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сәнғәте һ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.б.).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Һүҙҙәрҙән төҙөлгән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текстар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Улар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үҙ сиратында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художестволы</a:t>
            </a:r>
            <a:r>
              <a:rPr kumimoji="0" lang="ru-RU" sz="22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2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әҙәби</a:t>
            </a:r>
            <a:r>
              <a:rPr kumimoji="0" lang="ru-RU" sz="22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2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текстар</a:t>
            </a:r>
            <a:r>
              <a:rPr kumimoji="0" lang="ru-RU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художестволы</a:t>
            </a:r>
            <a:r>
              <a:rPr kumimoji="0" lang="ru-RU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булмаған текстарға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бүленә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49263" algn="just" eaLnBrk="0" hangingPunct="0"/>
            <a:r>
              <a:rPr kumimoji="0" lang="ru-RU" sz="22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Художестволы</a:t>
            </a:r>
            <a:r>
              <a:rPr kumimoji="0" lang="ru-RU" sz="22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текстарҙы өйрәнеү методологияһында нығынған төшөнсәләр: </a:t>
            </a:r>
            <a:r>
              <a:rPr kumimoji="0" lang="ru-RU" sz="22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фәнни тасуирлау</a:t>
            </a:r>
            <a:r>
              <a:rPr kumimoji="0" lang="ru-RU" sz="22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анализ, интерпретация, </a:t>
            </a:r>
            <a:r>
              <a:rPr kumimoji="0" lang="ru-RU" sz="22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текстың эске</a:t>
            </a:r>
            <a:r>
              <a:rPr kumimoji="0" lang="ru-RU" sz="22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төҙөлөшөн асыҡлау, контекстуаль</a:t>
            </a:r>
            <a:r>
              <a:rPr kumimoji="0" lang="ru-RU" sz="22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өйрәнеү.</a:t>
            </a:r>
            <a:r>
              <a:rPr lang="ru-RU" sz="2200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49263" algn="just" eaLnBrk="0" hangingPunct="0"/>
            <a:r>
              <a:rPr kumimoji="0" lang="ru-RU" sz="2200" b="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Текстың бер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нисә мәғәнәһе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бар: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киң мәғәнәлә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rgbClr val="1F497D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lang="ba-RU" sz="2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художестволы әҫәр,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мәғәнәлә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художестволы</a:t>
            </a:r>
            <a:r>
              <a:rPr kumimoji="0" lang="ru-RU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әҫәрҙең бер</a:t>
            </a:r>
            <a:r>
              <a:rPr kumimoji="0" lang="ru-RU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компоненты.</a:t>
            </a:r>
            <a:endParaRPr kumimoji="0" lang="ru-RU" sz="22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85720" y="1"/>
            <a:ext cx="8572560" cy="9448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>
              <a:ln>
                <a:noFill/>
              </a:ln>
              <a:solidFill>
                <a:srgbClr val="1F497D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solidFill>
                <a:srgbClr val="1F497D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>
              <a:ln>
                <a:noFill/>
              </a:ln>
              <a:solidFill>
                <a:srgbClr val="1F497D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Әҙәби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хаҡында төшөнсә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(гр.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теленән anаlysis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‒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тарҡатыу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‒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әҫәрҙе уның төрлө элементтарын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системалаштырыу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сағыштырыу, төркөмләү алымдарын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ҡулланып өйрәнеү; әҙәби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тексты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иң бәләкәй өлөш-күҙәнәктәргә тиклем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тарҡатыу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Әҙәби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 </a:t>
            </a: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төрҙәре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тарихи-мәҙәни анализ</a:t>
            </a:r>
            <a:r>
              <a:rPr kumimoji="0" lang="ru-RU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идея-эстетик анализ, </a:t>
            </a:r>
            <a:r>
              <a:rPr kumimoji="0" lang="ru-RU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жанр-композицион</a:t>
            </a:r>
            <a:r>
              <a:rPr kumimoji="0" lang="ru-RU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анализ, </a:t>
            </a:r>
            <a:r>
              <a:rPr kumimoji="0" lang="ru-RU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әҙәби-текстологик, </a:t>
            </a:r>
            <a:r>
              <a:rPr kumimoji="0" lang="ru-RU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лингвостилистик анализ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һ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.б. Тура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мәғәнәһендә анализдың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антонимы ‒ синтез.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Интерпретация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тексты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контекстуаль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өйрәнеү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тигән һүҙ;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икенсе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төрлө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әйткәндә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‒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әҫәрҙең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әҙәби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шулай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уҡ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әҙәби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булмаған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тышҡы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факттар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менән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бәйләнештәрен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асыҡлау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яҙыусы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биографияһы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уның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башҡа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әҫәрҙәре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ул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йәшәгән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осор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атмосфераһы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тарихи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йәки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әҫәрҙә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тасуирланған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хәл-ваҡиғалар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менән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бәйлелеге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һ.б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Йәғни,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әҫәргә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яһау уны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интерпретациялау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аңлатыу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трактовкалау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уҡыу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өсөн тәүшарт булып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тора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(Г.И.Романова).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Филологик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анализ.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лингвистик, стилистик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һәм әҙәби-ғилми анализдарҙы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шулай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уҡ осорҙоң мәҙәни-тарихи үҙенсәлектәрен яҡтыртыуҙы үҙ эсенә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ала.  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Әҙәби әҫәргә филологик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анализ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нигеҙҙәрен һалған лингвистарҙан А.А.Потебня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Г.О.Винокур, В.В.Виноградов, Б.А.Ларин,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Л.П.Якубинский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һ.б.; әҙәбиәтсе-ғалимдарҙан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М.М.Бахтин,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В.М.Жирмунский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Ю.Н.Тынянов,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А.П.Скафтымов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һ.б.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исемдәрен атарға мөмкин.</a:t>
            </a:r>
            <a:endParaRPr lang="ba-RU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a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a-RU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85720" y="0"/>
            <a:ext cx="864399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>
              <a:solidFill>
                <a:srgbClr val="00B0F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Әҙәби әҫәргә анализдың тәғәйенләнеше, вазифаһы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Халыҡтың рухи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тәжрибәләрен, ата-бабаларыбыҙҙың традицияларын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ғөрөф-ғәҙәттәрен, художестволы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телмәрҙе ҡабул итеү ҡеүәһен,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әби-теоретик төшөнсәләрҙе, һүҙ сәнғәтенең законлыҡтарын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үҙләштереү;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Уҡыусыларҙың уратып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алған д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онъя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хаҡындағы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ҡараштарын, дөрөҫ һөйләү һәм уҡыу ҡеүәһен, әхлаҡ нигеҙҙәрен, </a:t>
            </a:r>
            <a:r>
              <a:rPr kumimoji="0" lang="ru-RU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гражданлыҡ хистәрен, айырым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хәл-шарттарҙа тәртип, үҙҙәрен дөрөҫ тотоу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ҡағиҙәләрен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формалаштырыу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Уҡыусыларҙың шәхесен, телмәрҙең барлыҡ функцияларын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шәхестең эмоциональ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сфераһын, күҙаллай</a:t>
            </a:r>
            <a:r>
              <a:rPr kumimoji="0" lang="ru-RU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белеү тәжрибәһен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художестволы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фекерләүен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үҫтереү;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 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Һүҙгә ижади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ҡараш-мөнәсәбәт, кешелеклелек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(гуманизм), эстетик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тойғоларҙы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художестволы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тойомлауҙы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нәфислекте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тәрбиәләү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ba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57158" y="0"/>
            <a:ext cx="857256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>
              <a:ln>
                <a:noFill/>
              </a:ln>
              <a:solidFill>
                <a:srgbClr val="1F497D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>
              <a:solidFill>
                <a:srgbClr val="1F497D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>
              <a:ln>
                <a:noFill/>
              </a:ln>
              <a:solidFill>
                <a:srgbClr val="1F497D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>
              <a:solidFill>
                <a:srgbClr val="1F497D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>
              <a:ln>
                <a:noFill/>
              </a:ln>
              <a:solidFill>
                <a:srgbClr val="1F497D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Художестволы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әҫәрҙе анализлауҙың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ҡайһы бер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принциптары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Анализдың билдәле бер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маҡсатҡа йүнәлешле булыу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Йөкмәтке һәм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берлеге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уларҙың бер-береһе менән тығыҙ бәйләнеше 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Тарихылыҡ 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Уҡылған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тексты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тулайым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туранан-тура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эмоциональ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ҡабул итеүгә нигеҙләнеү 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Балаларҙың йәш үҙенсәлектәрен һәм әҫәрҙе индивидуаль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ҡабул итеү нескәлектәрен иҫәпкә алыу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Әҫәр тексына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иғтибарлы ҡараш, мөнәсәбәт 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Тексҡа һайланма ҡараш 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бөтөнлөк 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Балаларҙың уҡыу ҡеүәһен үҫтереүгә йүнәлтелгән булыу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уҡыусыны әҙәби яҡтан үҫтереү 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‒ 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Балаларҙа үҙаллы уҡыуға ихтыяж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тыуҙырыу принцибы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һ.б.</a:t>
            </a:r>
            <a:endParaRPr kumimoji="0" 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1428736"/>
          <a:ext cx="8786874" cy="5186166"/>
        </p:xfrm>
        <a:graphic>
          <a:graphicData uri="http://schemas.openxmlformats.org/drawingml/2006/table">
            <a:tbl>
              <a:tblPr/>
              <a:tblGrid>
                <a:gridCol w="4143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3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0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Йөкмәтке</a:t>
                      </a:r>
                      <a:endParaRPr lang="ru-RU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20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Форма</a:t>
                      </a:r>
                      <a:endParaRPr lang="ru-RU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Arial"/>
                        </a:rPr>
                        <a:t>Яҙыусының донъя, ысынбарлыҡтың һәр төрлө күренештәре хаҡындағы уйланыуҙары</a:t>
                      </a:r>
                      <a:endParaRPr lang="ru-RU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Arial"/>
                        </a:rPr>
                        <a:t>Был уйланыуҙар кәүҙәләнеш алған саралар һәм алымдар системаһы</a:t>
                      </a:r>
                      <a:endParaRPr lang="ru-RU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Текстың эске, рухи йөкмәткеһе</a:t>
                      </a:r>
                      <a:endParaRPr lang="ru-RU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Текстың тышҡы, материаль яғы</a:t>
                      </a:r>
                      <a:endParaRPr lang="ru-RU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1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>
                          <a:latin typeface="Times New Roman"/>
                          <a:ea typeface="Calibri"/>
                          <a:cs typeface="Arial"/>
                        </a:rPr>
                        <a:t>Яҙыусы үҙенең әҫәре менән </a:t>
                      </a:r>
                      <a:r>
                        <a:rPr lang="ba-RU" sz="1800" i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нимә</a:t>
                      </a:r>
                      <a:r>
                        <a:rPr lang="ba-RU" sz="1800">
                          <a:latin typeface="Times New Roman"/>
                          <a:ea typeface="Calibri"/>
                          <a:cs typeface="Arial"/>
                        </a:rPr>
                        <a:t> әйтергә теләгәне</a:t>
                      </a:r>
                      <a:endParaRPr lang="ru-RU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Arial"/>
                        </a:rPr>
                        <a:t>Яҙыусы әйтергә теләгәнен </a:t>
                      </a:r>
                      <a:r>
                        <a:rPr lang="ba-RU" sz="18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нисек</a:t>
                      </a:r>
                      <a:r>
                        <a:rPr lang="ba-RU" sz="1800" dirty="0">
                          <a:latin typeface="Times New Roman"/>
                          <a:ea typeface="Calibri"/>
                          <a:cs typeface="Arial"/>
                        </a:rPr>
                        <a:t> итеп тормошҡа ашыра</a:t>
                      </a:r>
                      <a:endParaRPr lang="ru-RU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1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>
                          <a:latin typeface="Times New Roman"/>
                          <a:ea typeface="Calibri"/>
                          <a:cs typeface="Arial"/>
                        </a:rPr>
                        <a:t>Сюжет, характерҙар, хәл-шарттар, идея-тематик йөкмәтке</a:t>
                      </a:r>
                      <a:endParaRPr lang="ru-RU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Arial"/>
                        </a:rPr>
                        <a:t>Һүрәтләү саралары системаһы, композиция</a:t>
                      </a:r>
                      <a:endParaRPr lang="ru-RU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3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Arial"/>
                        </a:rPr>
                        <a:t>Әҙәби әҫәрҙең асылы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Arial"/>
                        </a:rPr>
                        <a:t>Әҫәрҙең йәшәү рәүеше, йөкмәткенең «ҡалыбы»</a:t>
                      </a:r>
                      <a:endParaRPr lang="ru-RU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793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Arial"/>
                        </a:rPr>
                        <a:t>Әҫәрҙең формаһы һәм йөкмәткеһе берлеге күҙлегенән тексҡа лингвистик анализ яһау уҡыусыны конкрет телмәр ҡоролошо өсөн кәрәкле тел сараларын һайлай белергә өйрәтә, тимәк, </a:t>
                      </a:r>
                      <a:r>
                        <a:rPr lang="ba-RU" sz="18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үҙеңдең шәхси тексыңды төҙөү тәжрибәһен формалаштыра</a:t>
                      </a:r>
                      <a:r>
                        <a:rPr lang="ba-RU" sz="1800" dirty="0">
                          <a:latin typeface="Times New Roman"/>
                          <a:ea typeface="Calibri"/>
                          <a:cs typeface="Arial"/>
                        </a:rPr>
                        <a:t>.</a:t>
                      </a:r>
                      <a:endParaRPr lang="ru-RU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Анализдың төп принцибы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художестволы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әҫәрҙең формаһы һәм йөкмәткеһенең берлеген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иҫәпкә алыу</a:t>
            </a:r>
            <a:endParaRPr kumimoji="0" 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1" y="1285861"/>
          <a:ext cx="8786874" cy="5354939"/>
        </p:xfrm>
        <a:graphic>
          <a:graphicData uri="http://schemas.openxmlformats.org/drawingml/2006/table">
            <a:tbl>
              <a:tblPr/>
              <a:tblGrid>
                <a:gridCol w="4214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Фольклор әҫәре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Әҙәби әҫәр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Халыҡ ижады боронғораҡ һәм локаль күренеш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Сағыштырмаса йәшерәк, таралыу даирәһе күпкә киң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0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Ул ерле һөйләш телендә (диалектта) йәшәй, телдән ижад ителеп, телдән-телгә тарала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Ул әҙәби телдә тыуҙырыла, яҙма менән бәйле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Күп варианттарҙа йәшәүсән, версиялары була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Тексы стабиль, тотороҡло булыуы менән айырыла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Коллектив ижад емеше, авторы - халыҡ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Индивидуаль ижад һөҙөмтәһе, авторы – конкрет яҙыусы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66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>
                          <a:latin typeface="Times New Roman"/>
                          <a:ea typeface="Calibri"/>
                          <a:cs typeface="Times New Roman"/>
                        </a:rPr>
                        <a:t>Фольклор әҫәре менән уны тыңлаусы араһындағы бәйләнеш туранан тура – һөйләүсе йәки башҡарыусы аша урынлаштырыла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Әҙәби әҫәр авторы менән уҡыусы араһында тығыҙ, тура бәйләнеш юҡ кимәлендә, ул яҙма текст арҡылы ғына булыуы мөмкин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5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Цензуранан азат ижад һөҙөмтәһе булараҡ, нигеҙҙә, демократик йөкмәткегә эйә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a-RU" sz="1800" dirty="0">
                          <a:latin typeface="Times New Roman"/>
                          <a:ea typeface="Calibri"/>
                          <a:cs typeface="Times New Roman"/>
                        </a:rPr>
                        <a:t>Башлыса цензура, дәүләт ойшмалары контроле аҫтында баҫыла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500043"/>
            <a:ext cx="8429684" cy="100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Фольклор </a:t>
            </a: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әҫәре һәм художестволы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әҙәбиәт әҫәре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уларҙың төшәнсә сиктәрен билдәләү критерийҙары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822</Words>
  <Application>Microsoft Office PowerPoint</Application>
  <PresentationFormat>Экран (4:3)</PresentationFormat>
  <Paragraphs>95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Constantia</vt:lpstr>
      <vt:lpstr>Georgia</vt:lpstr>
      <vt:lpstr>Times New Roman</vt:lpstr>
      <vt:lpstr>Wingdings 2</vt:lpstr>
      <vt:lpstr>Поток</vt:lpstr>
      <vt:lpstr>  Янбаев Илшат Камил улы, филология фәндәре кандидаты, доцент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Эльмир</cp:lastModifiedBy>
  <cp:revision>170</cp:revision>
  <dcterms:created xsi:type="dcterms:W3CDTF">2009-03-26T20:51:00Z</dcterms:created>
  <dcterms:modified xsi:type="dcterms:W3CDTF">2026-03-16T08:26:01Z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65458B116039431FBBC46FE4BDC31836_12</vt:lpwstr>
  </property>
  <property fmtid="{D5CDD505-2E9C-101B-9397-08002B2CF9AE}" pid="3" name="KSOProductBuildVer">
    <vt:lpwstr>1033-12.2.0.18283</vt:lpwstr>
  </property>
</Properties>
</file>